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6" r:id="rId8"/>
    <p:sldId id="268" r:id="rId9"/>
    <p:sldId id="270" r:id="rId10"/>
    <p:sldId id="271" r:id="rId11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F77FCE-5A98-437D-BBF6-B3222C6742C2}" type="datetimeFigureOut">
              <a:rPr kumimoji="1" lang="ja-JP" altLang="en-US" smtClean="0"/>
              <a:pPr/>
              <a:t>2016/9/14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A38796B-4EDA-4F20-A8DB-1C6299F312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780928"/>
            <a:ext cx="7023256" cy="1819632"/>
          </a:xfrm>
        </p:spPr>
        <p:txBody>
          <a:bodyPr/>
          <a:lstStyle/>
          <a:p>
            <a:r>
              <a:rPr lang="ja-JP" altLang="ja-JP" dirty="0"/>
              <a:t>東京都高等学校公</a:t>
            </a:r>
            <a:r>
              <a:rPr lang="ja-JP" altLang="ja-JP" dirty="0" smtClean="0"/>
              <a:t>民科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ja-JP" dirty="0" smtClean="0"/>
              <a:t>「</a:t>
            </a:r>
            <a:r>
              <a:rPr lang="ja-JP" altLang="ja-JP" dirty="0"/>
              <a:t>倫理」「現代社会」研究会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4725144"/>
            <a:ext cx="6480048" cy="720080"/>
          </a:xfrm>
        </p:spPr>
        <p:txBody>
          <a:bodyPr>
            <a:normAutofit/>
          </a:bodyPr>
          <a:lstStyle/>
          <a:p>
            <a:r>
              <a:rPr lang="ja-JP" altLang="ja-JP" sz="3200" dirty="0"/>
              <a:t>（略称：都倫研）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＊お問い合わせ＊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764904"/>
          </a:xfrm>
        </p:spPr>
        <p:txBody>
          <a:bodyPr>
            <a:normAutofit fontScale="85000" lnSpcReduction="10000"/>
          </a:bodyPr>
          <a:lstStyle/>
          <a:p>
            <a:r>
              <a:rPr lang="ja-JP" altLang="ja-JP" dirty="0"/>
              <a:t>詳しくは、都倫研ホームページをご覧ください。</a:t>
            </a:r>
          </a:p>
          <a:p>
            <a:r>
              <a:rPr lang="ja-JP" altLang="ja-JP" dirty="0"/>
              <a:t>メールアドレスを登録すれば、随時お知らせをお届けします。</a:t>
            </a:r>
          </a:p>
          <a:p>
            <a:r>
              <a:rPr lang="ja-JP" altLang="en-US" dirty="0" smtClean="0"/>
              <a:t>研究活動の基本を個人会費で支えようという意思のもと、</a:t>
            </a:r>
            <a:r>
              <a:rPr lang="ja-JP" altLang="ja-JP" dirty="0" smtClean="0"/>
              <a:t>年</a:t>
            </a:r>
            <a:r>
              <a:rPr lang="ja-JP" altLang="ja-JP" dirty="0"/>
              <a:t>会費として</a:t>
            </a:r>
            <a:r>
              <a:rPr lang="it-IT" altLang="ja-JP" dirty="0"/>
              <a:t>2000</a:t>
            </a:r>
            <a:r>
              <a:rPr lang="ja-JP" altLang="ja-JP" dirty="0"/>
              <a:t>円を頂戴しています</a:t>
            </a:r>
            <a:r>
              <a:rPr lang="ja-JP" altLang="ja-JP" dirty="0" smtClean="0"/>
              <a:t>。</a:t>
            </a:r>
            <a:r>
              <a:rPr lang="ja-JP" altLang="en-US" dirty="0" smtClean="0"/>
              <a:t>会の運営の一部に充てています。</a:t>
            </a:r>
            <a:endParaRPr lang="ja-JP" altLang="ja-JP" dirty="0"/>
          </a:p>
          <a:p>
            <a:endParaRPr kumimoji="1" lang="ja-JP" altLang="en-US" dirty="0"/>
          </a:p>
        </p:txBody>
      </p:sp>
      <p:pic>
        <p:nvPicPr>
          <p:cNvPr id="4" name="図 3" descr="無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581128"/>
            <a:ext cx="1886213" cy="1886213"/>
          </a:xfrm>
          <a:prstGeom prst="rect">
            <a:avLst/>
          </a:prstGeom>
        </p:spPr>
      </p:pic>
      <p:sp>
        <p:nvSpPr>
          <p:cNvPr id="6" name="テキスト プレースホルダ 3"/>
          <p:cNvSpPr txBox="1">
            <a:spLocks/>
          </p:cNvSpPr>
          <p:nvPr/>
        </p:nvSpPr>
        <p:spPr>
          <a:xfrm>
            <a:off x="2483768" y="5013176"/>
            <a:ext cx="4788024" cy="79208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http://www.torinken.org/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特徴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昭和３７（</a:t>
            </a:r>
            <a:r>
              <a:rPr lang="en-US" altLang="ja-JP" dirty="0" smtClean="0"/>
              <a:t>1962</a:t>
            </a:r>
            <a:r>
              <a:rPr lang="ja-JP" altLang="en-US" dirty="0" smtClean="0"/>
              <a:t>）年に設立、</a:t>
            </a:r>
            <a:r>
              <a:rPr lang="ja-JP" altLang="en-US" dirty="0" smtClean="0"/>
              <a:t>５４年目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現在</a:t>
            </a:r>
            <a:r>
              <a:rPr lang="ja-JP" altLang="en-US" dirty="0"/>
              <a:t>では</a:t>
            </a:r>
            <a:r>
              <a:rPr lang="ja-JP" altLang="ja-JP" dirty="0" smtClean="0"/>
              <a:t>「</a:t>
            </a:r>
            <a:r>
              <a:rPr lang="ja-JP" altLang="ja-JP" dirty="0"/>
              <a:t>倫理」を専門とする教員はむしろ少数で</a:t>
            </a:r>
            <a:r>
              <a:rPr lang="ja-JP" altLang="ja-JP" dirty="0" smtClean="0"/>
              <a:t>、</a:t>
            </a:r>
            <a:r>
              <a:rPr lang="ja-JP" altLang="en-US" dirty="0" smtClean="0"/>
              <a:t>主として「現代社会」を担当する教員が中心。</a:t>
            </a:r>
            <a:endParaRPr lang="ja-JP" altLang="ja-JP" dirty="0"/>
          </a:p>
          <a:p>
            <a:r>
              <a:rPr lang="ja-JP" altLang="ja-JP" dirty="0"/>
              <a:t>国私立、近県、中学校、他教科、教職大学院生、教員志望の大学生など、さまざまな方に来ていただいて</a:t>
            </a:r>
            <a:r>
              <a:rPr lang="ja-JP" altLang="ja-JP" dirty="0" smtClean="0"/>
              <a:t>いる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/>
              <a:t>年間の延べ参加者数</a:t>
            </a:r>
            <a:r>
              <a:rPr lang="ja-JP" altLang="en-US" dirty="0" smtClean="0"/>
              <a:t>は</a:t>
            </a:r>
            <a:r>
              <a:rPr lang="en-US" altLang="ja-JP" dirty="0" smtClean="0"/>
              <a:t>120</a:t>
            </a:r>
            <a:r>
              <a:rPr lang="ja-JP" altLang="en-US" dirty="0" smtClean="0"/>
              <a:t>名前後。</a:t>
            </a:r>
            <a:endParaRPr lang="ja-JP" altLang="ja-JP" dirty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ja-JP" dirty="0"/>
              <a:t>主な研究活動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ja-JP" altLang="ja-JP" dirty="0"/>
              <a:t>（１）公開授業</a:t>
            </a:r>
          </a:p>
          <a:p>
            <a:r>
              <a:rPr lang="ja-JP" altLang="ja-JP" dirty="0"/>
              <a:t>年間３回の研究</a:t>
            </a:r>
            <a:r>
              <a:rPr lang="ja-JP" altLang="ja-JP" dirty="0" smtClean="0"/>
              <a:t>例会</a:t>
            </a:r>
            <a:r>
              <a:rPr lang="ja-JP" altLang="en-US" dirty="0" smtClean="0"/>
              <a:t>の</a:t>
            </a:r>
            <a:r>
              <a:rPr lang="ja-JP" altLang="ja-JP" dirty="0" smtClean="0"/>
              <a:t>うち</a:t>
            </a:r>
            <a:r>
              <a:rPr lang="ja-JP" altLang="en-US" dirty="0" smtClean="0"/>
              <a:t>、</a:t>
            </a:r>
            <a:r>
              <a:rPr lang="ja-JP" altLang="ja-JP" dirty="0" smtClean="0"/>
              <a:t>２回</a:t>
            </a:r>
            <a:r>
              <a:rPr lang="ja-JP" altLang="ja-JP" dirty="0"/>
              <a:t>は公開授業を実施しています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ja-JP" dirty="0" smtClean="0"/>
              <a:t>見学</a:t>
            </a:r>
            <a:r>
              <a:rPr lang="ja-JP" altLang="ja-JP" dirty="0"/>
              <a:t>する若手教員や教員志望者には授業のヒントが、授業者には</a:t>
            </a:r>
            <a:r>
              <a:rPr lang="it-IT" altLang="ja-JP" dirty="0"/>
              <a:t>OBOG</a:t>
            </a:r>
            <a:r>
              <a:rPr lang="ja-JP" altLang="ja-JP" dirty="0"/>
              <a:t>を含めた多様な参加者からのアドバイスが役立ちます。</a:t>
            </a:r>
          </a:p>
          <a:p>
            <a:r>
              <a:rPr lang="ja-JP" altLang="en-US" sz="2800" dirty="0" smtClean="0"/>
              <a:t>（過去の公開授業実施校の例</a:t>
            </a:r>
            <a:r>
              <a:rPr lang="ja-JP" altLang="en-US" sz="2800" dirty="0" smtClean="0"/>
              <a:t>）秋留台・桜修館・調布</a:t>
            </a:r>
            <a:r>
              <a:rPr lang="ja-JP" altLang="en-US" sz="2800" dirty="0" smtClean="0"/>
              <a:t>北・板橋・山崎・西・立川・江北・国分寺・小山台・六本木・墨田川・福生・八潮・文京定・ほか（順不同）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ja-JP" sz="3200" dirty="0"/>
              <a:t>（２）学術</a:t>
            </a:r>
            <a:r>
              <a:rPr lang="ja-JP" altLang="ja-JP" sz="3200" dirty="0" smtClean="0"/>
              <a:t>講演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ja-JP" dirty="0"/>
              <a:t>研究例会では毎回、大学教員等を呼んで、学術講演を実施しています。内容は幅広く、高校公民科教育にかかわる内容もあれば、倫理学など専門分野にかかわる内容も</a:t>
            </a:r>
            <a:r>
              <a:rPr lang="ja-JP" altLang="ja-JP" dirty="0" smtClean="0"/>
              <a:t>あり</a:t>
            </a:r>
            <a:r>
              <a:rPr lang="ja-JP" altLang="en-US" dirty="0" smtClean="0"/>
              <a:t>ます。</a:t>
            </a:r>
            <a:endParaRPr lang="en-US" altLang="ja-JP" dirty="0" smtClean="0"/>
          </a:p>
          <a:p>
            <a:r>
              <a:rPr lang="ja-JP" altLang="ja-JP" dirty="0" smtClean="0"/>
              <a:t>リアルタイム</a:t>
            </a:r>
            <a:r>
              <a:rPr lang="ja-JP" altLang="ja-JP" dirty="0"/>
              <a:t>な問題、教育テーマ、専門テーマ、さまざまな内容があります。会員から希望を募って依頼します。</a:t>
            </a:r>
          </a:p>
          <a:p>
            <a:r>
              <a:rPr lang="ja-JP" altLang="ja-JP" dirty="0" smtClean="0"/>
              <a:t>授業</a:t>
            </a:r>
            <a:r>
              <a:rPr lang="ja-JP" altLang="ja-JP" dirty="0"/>
              <a:t>の内容や方法のアップデートを図ることができます。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 dirty="0" smtClean="0"/>
              <a:t>（</a:t>
            </a:r>
            <a:r>
              <a:rPr lang="ja-JP" altLang="ja-JP" sz="3200" dirty="0" smtClean="0"/>
              <a:t>近年</a:t>
            </a:r>
            <a:r>
              <a:rPr lang="ja-JP" altLang="ja-JP" sz="3200" dirty="0"/>
              <a:t>の主な</a:t>
            </a:r>
            <a:r>
              <a:rPr lang="ja-JP" altLang="ja-JP" sz="3200" dirty="0" smtClean="0"/>
              <a:t>講演</a:t>
            </a:r>
            <a:r>
              <a:rPr lang="ja-JP" altLang="en-US" sz="3200" dirty="0" smtClean="0"/>
              <a:t>）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ja-JP" sz="2400" dirty="0" smtClean="0"/>
              <a:t>順</a:t>
            </a:r>
            <a:r>
              <a:rPr lang="ja-JP" altLang="ja-JP" sz="2400" dirty="0"/>
              <a:t>不同・敬称略、所属は</a:t>
            </a:r>
            <a:r>
              <a:rPr lang="ja-JP" altLang="ja-JP" sz="2400" dirty="0" smtClean="0"/>
              <a:t>当時</a:t>
            </a:r>
            <a:endParaRPr kumimoji="1" lang="ja-JP" altLang="en-US" sz="2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5373216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sz="2600" dirty="0" smtClean="0"/>
              <a:t>「</a:t>
            </a:r>
            <a:r>
              <a:rPr lang="ja-JP" altLang="en-US" sz="2600" dirty="0" smtClean="0"/>
              <a:t>市民性教育としての宗教の</a:t>
            </a:r>
            <a:r>
              <a:rPr lang="ja-JP" altLang="en-US" sz="2600" dirty="0" smtClean="0"/>
              <a:t>学習」</a:t>
            </a:r>
            <a:r>
              <a:rPr lang="ja-JP" altLang="en-US" sz="2600" dirty="0" smtClean="0"/>
              <a:t>藤原聖子（東京大学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r>
              <a:rPr lang="ja-JP" altLang="en-US" sz="2600" dirty="0" smtClean="0"/>
              <a:t>「</a:t>
            </a:r>
            <a:r>
              <a:rPr lang="ja-JP" altLang="en-US" sz="2600" dirty="0" smtClean="0"/>
              <a:t>倫理を基礎づける～中国哲学から」中島隆博（東京大学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r>
              <a:rPr lang="ja-JP" altLang="ja-JP" sz="2600" dirty="0" smtClean="0"/>
              <a:t>「</a:t>
            </a:r>
            <a:r>
              <a:rPr lang="ja-JP" altLang="ja-JP" sz="2600" dirty="0"/>
              <a:t>日本における《哲学》と《倫理》の制定」合田正人（明治大学）</a:t>
            </a:r>
          </a:p>
          <a:p>
            <a:r>
              <a:rPr lang="ja-JP" altLang="en-US" sz="2600" dirty="0" smtClean="0"/>
              <a:t>「若者たちの幸福の条件」浅野智彦（東京学芸大学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r>
              <a:rPr lang="ja-JP" altLang="ja-JP" sz="2600" dirty="0" smtClean="0"/>
              <a:t>「</a:t>
            </a:r>
            <a:r>
              <a:rPr lang="ja-JP" altLang="ja-JP" sz="2600" dirty="0"/>
              <a:t>〈社会〉と〈倫理〉の学び</a:t>
            </a:r>
            <a:r>
              <a:rPr lang="ja-JP" altLang="ja-JP" sz="2600" dirty="0" smtClean="0"/>
              <a:t>ほぐし」</a:t>
            </a:r>
            <a:r>
              <a:rPr lang="ja-JP" altLang="ja-JP" sz="2600" dirty="0"/>
              <a:t>川本隆史（東京大学）</a:t>
            </a:r>
          </a:p>
          <a:p>
            <a:r>
              <a:rPr lang="ja-JP" altLang="en-US" sz="2600" dirty="0" smtClean="0"/>
              <a:t>「高校公民科「倫理」活性化への道～学術会議からの提言を巡って」桑原直己（筑波大学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r>
              <a:rPr lang="ja-JP" altLang="ja-JP" sz="2600" dirty="0" smtClean="0"/>
              <a:t>「</a:t>
            </a:r>
            <a:r>
              <a:rPr lang="ja-JP" altLang="ja-JP" sz="2600" dirty="0"/>
              <a:t>公民科教育の課題と今後の在り方について」工藤文三（帝塚山学院大学）</a:t>
            </a:r>
          </a:p>
          <a:p>
            <a:r>
              <a:rPr lang="ja-JP" altLang="ja-JP" sz="2600" dirty="0"/>
              <a:t>「原発事故と技術の哲学」直江清隆（東北大学）</a:t>
            </a:r>
          </a:p>
          <a:p>
            <a:r>
              <a:rPr lang="ja-JP" altLang="ja-JP" sz="2600" dirty="0"/>
              <a:t>「和辻風土論と武士の思想」菅野覚明（東京大学）</a:t>
            </a:r>
          </a:p>
          <a:p>
            <a:r>
              <a:rPr lang="ja-JP" altLang="ja-JP" sz="2600" dirty="0"/>
              <a:t>「現代倫理と道徳教育」河野哲也（立教大学）</a:t>
            </a:r>
          </a:p>
          <a:p>
            <a:r>
              <a:rPr lang="ja-JP" altLang="ja-JP" sz="2600" dirty="0"/>
              <a:t>「『子どもの哲学』の概要とその公民科倫理への応用」土屋陽介（茨城大学）村瀬智之（千葉大学）</a:t>
            </a:r>
          </a:p>
          <a:p>
            <a:r>
              <a:rPr lang="ja-JP" altLang="ja-JP" sz="2600" dirty="0" smtClean="0"/>
              <a:t>「自殺の現状と自殺対策の取り組み～遺族支援を通じて～」</a:t>
            </a:r>
            <a:endParaRPr lang="en-US" altLang="ja-JP" sz="2600" dirty="0" smtClean="0"/>
          </a:p>
          <a:p>
            <a:pPr>
              <a:buNone/>
            </a:pPr>
            <a:r>
              <a:rPr lang="ja-JP" altLang="en-US" sz="2600" dirty="0" smtClean="0"/>
              <a:t>　　</a:t>
            </a:r>
            <a:r>
              <a:rPr lang="ja-JP" altLang="ja-JP" sz="2600" dirty="0" smtClean="0"/>
              <a:t>山口和浩（ＮＰＯ法人自死遺族支援ネットワークＲｅ）</a:t>
            </a:r>
          </a:p>
          <a:p>
            <a:r>
              <a:rPr lang="ja-JP" altLang="ja-JP" sz="2600" dirty="0" smtClean="0"/>
              <a:t>「古代ギリシア哲学を教える／研究する」納富信留（慶應義塾大学）</a:t>
            </a:r>
          </a:p>
          <a:p>
            <a:r>
              <a:rPr lang="ja-JP" altLang="ja-JP" sz="2600" dirty="0" smtClean="0"/>
              <a:t>「他なるものを肯定することへ～レヴィナスを手がかりに～」熊野純彦（東京大学）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ja-JP" sz="3200" dirty="0"/>
              <a:t>（３）</a:t>
            </a:r>
            <a:r>
              <a:rPr lang="ja-JP" altLang="ja-JP" sz="3200" dirty="0" smtClean="0"/>
              <a:t>読書会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544616"/>
          </a:xfrm>
        </p:spPr>
        <p:txBody>
          <a:bodyPr>
            <a:normAutofit fontScale="85000" lnSpcReduction="20000"/>
          </a:bodyPr>
          <a:lstStyle/>
          <a:p>
            <a:r>
              <a:rPr lang="ja-JP" altLang="ja-JP" dirty="0" smtClean="0"/>
              <a:t>高校</a:t>
            </a:r>
            <a:r>
              <a:rPr lang="ja-JP" altLang="en-US" dirty="0" smtClean="0"/>
              <a:t>社会</a:t>
            </a:r>
            <a:r>
              <a:rPr lang="ja-JP" altLang="ja-JP" dirty="0" smtClean="0"/>
              <a:t>科</a:t>
            </a:r>
            <a:r>
              <a:rPr lang="ja-JP" altLang="ja-JP" dirty="0"/>
              <a:t>「</a:t>
            </a:r>
            <a:r>
              <a:rPr lang="ja-JP" altLang="ja-JP" dirty="0" smtClean="0"/>
              <a:t>倫理</a:t>
            </a:r>
            <a:r>
              <a:rPr lang="ja-JP" altLang="en-US" dirty="0" smtClean="0"/>
              <a:t>・社会</a:t>
            </a:r>
            <a:r>
              <a:rPr lang="ja-JP" altLang="ja-JP" dirty="0" smtClean="0"/>
              <a:t>」</a:t>
            </a:r>
            <a:r>
              <a:rPr lang="ja-JP" altLang="ja-JP" dirty="0"/>
              <a:t>の研究会からスタートした都倫研は、</a:t>
            </a:r>
            <a:r>
              <a:rPr lang="ja-JP" altLang="ja-JP" dirty="0" smtClean="0"/>
              <a:t>原典購読</a:t>
            </a:r>
            <a:r>
              <a:rPr lang="ja-JP" altLang="ja-JP" dirty="0"/>
              <a:t>の長い伝統があります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en-US" dirty="0"/>
              <a:t>年二回、</a:t>
            </a:r>
            <a:r>
              <a:rPr lang="ja-JP" altLang="ja-JP" dirty="0" smtClean="0"/>
              <a:t>夏</a:t>
            </a:r>
            <a:r>
              <a:rPr lang="ja-JP" altLang="ja-JP" dirty="0"/>
              <a:t>と冬に行われる「研究協議会」では、事前に決められたレポーターが自由にテキストを選び、発表します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ja-JP" dirty="0" smtClean="0"/>
              <a:t>参加者</a:t>
            </a:r>
            <a:r>
              <a:rPr lang="ja-JP" altLang="ja-JP" dirty="0"/>
              <a:t>は事前に読みきれなくても、レジュメに沿った説明を聴いて、自由討論を通じて理解を深めることができます。</a:t>
            </a:r>
          </a:p>
          <a:p>
            <a:r>
              <a:rPr lang="ja-JP" altLang="ja-JP" dirty="0"/>
              <a:t>原典が難解な場合は、入門書を用いることもあります。</a:t>
            </a:r>
          </a:p>
          <a:p>
            <a:r>
              <a:rPr lang="ja-JP" altLang="en-US" sz="2800" dirty="0" smtClean="0"/>
              <a:t>（読書会のタイトル</a:t>
            </a:r>
            <a:r>
              <a:rPr lang="ja-JP" altLang="en-US" sz="2800" dirty="0" smtClean="0"/>
              <a:t>）ハイデッガー</a:t>
            </a:r>
            <a:r>
              <a:rPr lang="en-US" altLang="ja-JP" sz="2800" dirty="0" smtClean="0"/>
              <a:t>『</a:t>
            </a:r>
            <a:r>
              <a:rPr lang="ja-JP" altLang="en-US" sz="2800" dirty="0" smtClean="0"/>
              <a:t>存在と時間</a:t>
            </a:r>
            <a:r>
              <a:rPr lang="en-US" altLang="ja-JP" sz="2800" dirty="0" smtClean="0"/>
              <a:t>』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アリストテレス</a:t>
            </a:r>
            <a:r>
              <a:rPr lang="en-US" altLang="ja-JP" sz="2800" dirty="0" smtClean="0"/>
              <a:t>『</a:t>
            </a:r>
            <a:r>
              <a:rPr lang="ja-JP" altLang="en-US" sz="2800" dirty="0" smtClean="0"/>
              <a:t>ニコマコス倫理学</a:t>
            </a:r>
            <a:r>
              <a:rPr lang="en-US" altLang="ja-JP" sz="2800" dirty="0" smtClean="0"/>
              <a:t>』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ミシェル</a:t>
            </a:r>
            <a:r>
              <a:rPr lang="ja-JP" altLang="en-US" sz="2800" dirty="0" smtClean="0"/>
              <a:t>・フーコー</a:t>
            </a:r>
            <a:r>
              <a:rPr lang="en-US" altLang="ja-JP" sz="2800" dirty="0" smtClean="0"/>
              <a:t>『</a:t>
            </a:r>
            <a:r>
              <a:rPr lang="ja-JP" altLang="en-US" sz="2800" dirty="0" smtClean="0"/>
              <a:t>わたしは花火師です</a:t>
            </a:r>
            <a:r>
              <a:rPr lang="en-US" altLang="ja-JP" sz="2800" dirty="0" smtClean="0"/>
              <a:t>』</a:t>
            </a:r>
            <a:r>
              <a:rPr lang="ja-JP" altLang="en-US" sz="2800" dirty="0" err="1" smtClean="0"/>
              <a:t>、</a:t>
            </a:r>
            <a:r>
              <a:rPr lang="ja-JP" altLang="ja-JP" dirty="0" smtClean="0"/>
              <a:t>ニーチェ</a:t>
            </a:r>
            <a:r>
              <a:rPr lang="ja-JP" altLang="ja-JP" dirty="0" smtClean="0"/>
              <a:t>『悲劇の誕生</a:t>
            </a:r>
            <a:r>
              <a:rPr lang="ja-JP" altLang="ja-JP" dirty="0" smtClean="0"/>
              <a:t>』</a:t>
            </a:r>
            <a:r>
              <a:rPr lang="ja-JP" altLang="en-US" dirty="0" smtClean="0"/>
              <a:t>、</a:t>
            </a:r>
            <a:r>
              <a:rPr lang="ja-JP" altLang="ja-JP" dirty="0" smtClean="0"/>
              <a:t>ルソー</a:t>
            </a:r>
            <a:r>
              <a:rPr lang="ja-JP" altLang="ja-JP" dirty="0" smtClean="0"/>
              <a:t>『人間不平等起源論』</a:t>
            </a:r>
            <a:r>
              <a:rPr lang="ja-JP" altLang="en-US" dirty="0" smtClean="0"/>
              <a:t>、</a:t>
            </a:r>
            <a:r>
              <a:rPr lang="ja-JP" altLang="ja-JP" dirty="0" smtClean="0"/>
              <a:t>マックス</a:t>
            </a:r>
            <a:r>
              <a:rPr lang="ja-JP" altLang="ja-JP" dirty="0" smtClean="0"/>
              <a:t>・ヴェーバー『プロテスタンティズムの倫理と資本主義の精神</a:t>
            </a:r>
            <a:r>
              <a:rPr lang="ja-JP" altLang="ja-JP" dirty="0" smtClean="0"/>
              <a:t>』</a:t>
            </a:r>
            <a:r>
              <a:rPr lang="ja-JP" altLang="en-US" dirty="0" smtClean="0"/>
              <a:t>など。</a:t>
            </a:r>
            <a:endParaRPr lang="ja-JP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ja-JP" sz="3200" dirty="0"/>
              <a:t>（４）実践</a:t>
            </a:r>
            <a:r>
              <a:rPr lang="ja-JP" altLang="ja-JP" sz="3200" dirty="0" smtClean="0"/>
              <a:t>交流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052737"/>
            <a:ext cx="7467600" cy="2664296"/>
          </a:xfrm>
        </p:spPr>
        <p:txBody>
          <a:bodyPr/>
          <a:lstStyle/>
          <a:p>
            <a:r>
              <a:rPr lang="ja-JP" altLang="ja-JP" sz="2800" dirty="0"/>
              <a:t>「研究協議会」の後半は、プリントを持ち寄って</a:t>
            </a:r>
            <a:r>
              <a:rPr lang="ja-JP" altLang="ja-JP" sz="2800" dirty="0" smtClean="0"/>
              <a:t>の</a:t>
            </a:r>
            <a:r>
              <a:rPr lang="ja-JP" altLang="en-US" sz="2800" dirty="0" smtClean="0"/>
              <a:t>授業実践</a:t>
            </a:r>
            <a:r>
              <a:rPr lang="ja-JP" altLang="ja-JP" sz="2800" dirty="0" smtClean="0"/>
              <a:t>交流</a:t>
            </a:r>
            <a:r>
              <a:rPr lang="ja-JP" altLang="ja-JP" sz="2800" dirty="0"/>
              <a:t>を行います</a:t>
            </a:r>
            <a:r>
              <a:rPr lang="ja-JP" altLang="ja-JP" sz="2800" dirty="0" smtClean="0"/>
              <a:t>。</a:t>
            </a:r>
            <a:endParaRPr lang="en-US" altLang="ja-JP" sz="2800" dirty="0" smtClean="0"/>
          </a:p>
          <a:p>
            <a:r>
              <a:rPr lang="ja-JP" altLang="ja-JP" sz="2800" dirty="0" smtClean="0"/>
              <a:t>教員</a:t>
            </a:r>
            <a:r>
              <a:rPr lang="ja-JP" altLang="ja-JP" sz="2800" dirty="0"/>
              <a:t>志望者の指導案、大学院生の研究レポート</a:t>
            </a:r>
            <a:r>
              <a:rPr lang="ja-JP" altLang="ja-JP" sz="2800" dirty="0" smtClean="0"/>
              <a:t>など</a:t>
            </a:r>
            <a:r>
              <a:rPr lang="ja-JP" altLang="en-US" sz="2800" dirty="0" smtClean="0"/>
              <a:t>も</a:t>
            </a:r>
            <a:r>
              <a:rPr lang="ja-JP" altLang="ja-JP" sz="2800" dirty="0" smtClean="0"/>
              <a:t>自由</a:t>
            </a:r>
            <a:r>
              <a:rPr lang="ja-JP" altLang="ja-JP" sz="2800" dirty="0"/>
              <a:t>に</a:t>
            </a:r>
            <a:r>
              <a:rPr lang="ja-JP" altLang="ja-JP" sz="2800" dirty="0" smtClean="0"/>
              <a:t>出し合って</a:t>
            </a:r>
            <a:r>
              <a:rPr lang="ja-JP" altLang="en-US" sz="2800" dirty="0" smtClean="0"/>
              <a:t>討議します</a:t>
            </a:r>
            <a:r>
              <a:rPr lang="ja-JP" altLang="ja-JP" sz="2800" dirty="0" smtClean="0"/>
              <a:t>。</a:t>
            </a:r>
            <a:endParaRPr lang="ja-JP" altLang="ja-JP" sz="2800" dirty="0"/>
          </a:p>
          <a:p>
            <a:endParaRPr kumimoji="1" lang="ja-JP" altLang="en-US" dirty="0"/>
          </a:p>
        </p:txBody>
      </p:sp>
      <p:pic>
        <p:nvPicPr>
          <p:cNvPr id="4" name="図 3" descr="torink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140968"/>
            <a:ext cx="6912768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ja-JP" sz="3200" dirty="0"/>
              <a:t>（５）研究</a:t>
            </a:r>
            <a:r>
              <a:rPr lang="ja-JP" altLang="ja-JP" sz="3200" dirty="0" smtClean="0"/>
              <a:t>紀要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124745"/>
            <a:ext cx="7467600" cy="2736303"/>
          </a:xfrm>
        </p:spPr>
        <p:txBody>
          <a:bodyPr>
            <a:normAutofit lnSpcReduction="10000"/>
          </a:bodyPr>
          <a:lstStyle/>
          <a:p>
            <a:r>
              <a:rPr lang="ja-JP" altLang="ja-JP" dirty="0"/>
              <a:t>毎年刊行している「研究紀要」には、年間の活動の記録と、会員から寄せられた幅広い論文が掲載されます。</a:t>
            </a:r>
          </a:p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23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2011</a:t>
            </a:r>
            <a:r>
              <a:rPr kumimoji="1" lang="ja-JP" altLang="en-US" dirty="0" smtClean="0"/>
              <a:t>）年には、会創立</a:t>
            </a:r>
            <a:r>
              <a:rPr kumimoji="1" lang="en-US" altLang="ja-JP" dirty="0" smtClean="0"/>
              <a:t>50</a:t>
            </a:r>
            <a:r>
              <a:rPr kumimoji="1" lang="ja-JP" altLang="en-US" dirty="0" smtClean="0"/>
              <a:t>周年を記念して、紀要別冊として</a:t>
            </a:r>
            <a:r>
              <a:rPr lang="ja-JP" altLang="en-US" dirty="0" smtClean="0"/>
              <a:t>「都倫研５０年の歩みと展望」を発行しました。</a:t>
            </a:r>
            <a:endParaRPr kumimoji="1" lang="ja-JP" altLang="en-US" dirty="0"/>
          </a:p>
        </p:txBody>
      </p:sp>
      <p:pic>
        <p:nvPicPr>
          <p:cNvPr id="4" name="図 3" descr="kiy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954016"/>
            <a:ext cx="5040560" cy="2903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ja-JP" sz="3200" dirty="0"/>
              <a:t>（６）</a:t>
            </a:r>
            <a:r>
              <a:rPr lang="ja-JP" altLang="ja-JP" sz="3200" dirty="0" smtClean="0"/>
              <a:t>その他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研究例会では、</a:t>
            </a:r>
            <a:r>
              <a:rPr lang="ja-JP" altLang="ja-JP" dirty="0" smtClean="0"/>
              <a:t>会員</a:t>
            </a:r>
            <a:r>
              <a:rPr lang="ja-JP" altLang="ja-JP" dirty="0"/>
              <a:t>の研究発表</a:t>
            </a:r>
            <a:r>
              <a:rPr lang="ja-JP" altLang="ja-JP" dirty="0" smtClean="0"/>
              <a:t>を</a:t>
            </a:r>
            <a:r>
              <a:rPr lang="ja-JP" altLang="en-US" dirty="0" smtClean="0"/>
              <a:t>行うことがあります（</a:t>
            </a:r>
            <a:r>
              <a:rPr lang="ja-JP" altLang="ja-JP" dirty="0" smtClean="0"/>
              <a:t>不定期</a:t>
            </a:r>
            <a:r>
              <a:rPr lang="ja-JP" altLang="en-US" dirty="0" smtClean="0"/>
              <a:t>）。</a:t>
            </a:r>
            <a:endParaRPr lang="en-US" altLang="ja-JP" dirty="0" smtClean="0"/>
          </a:p>
          <a:p>
            <a:r>
              <a:rPr lang="ja-JP" altLang="ja-JP" dirty="0" smtClean="0"/>
              <a:t>時宜</a:t>
            </a:r>
            <a:r>
              <a:rPr lang="ja-JP" altLang="ja-JP" dirty="0"/>
              <a:t>に応じて、様々な活動を行ってきました。フランスの高校教師との哲学・倫理教育に関する合同シンポジウムへの参加、岩波書店「高校倫理からの哲学」（全４巻</a:t>
            </a:r>
            <a:r>
              <a:rPr lang="it-IT" altLang="ja-JP" dirty="0"/>
              <a:t>+</a:t>
            </a:r>
            <a:r>
              <a:rPr lang="ja-JP" altLang="ja-JP" dirty="0"/>
              <a:t>別巻１）の編集会議への参加なども、会を通じて行いました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紀要</a:t>
            </a:r>
            <a:r>
              <a:rPr lang="ja-JP" altLang="en-US" dirty="0" smtClean="0"/>
              <a:t>以外に授業実践にかかわる出版物などを出してきました</a:t>
            </a:r>
            <a:r>
              <a:rPr lang="ja-JP" altLang="en-US" dirty="0" smtClean="0"/>
              <a:t>。平成</a:t>
            </a:r>
            <a:r>
              <a:rPr lang="en-US" altLang="ja-JP" dirty="0" smtClean="0"/>
              <a:t>27</a:t>
            </a:r>
            <a:r>
              <a:rPr lang="ja-JP" altLang="en-US" dirty="0" smtClean="0"/>
              <a:t>年には会員執筆による</a:t>
            </a:r>
            <a:r>
              <a:rPr lang="en-US" altLang="ja-JP" dirty="0" smtClean="0"/>
              <a:t>『</a:t>
            </a:r>
            <a:r>
              <a:rPr lang="ja-JP" altLang="en-US" dirty="0" smtClean="0"/>
              <a:t>高校倫理が好きだ！　現代を生きるヒント</a:t>
            </a:r>
            <a:r>
              <a:rPr lang="en-US" altLang="ja-JP" dirty="0" smtClean="0"/>
              <a:t>』</a:t>
            </a:r>
            <a:r>
              <a:rPr lang="ja-JP" altLang="en-US" dirty="0" smtClean="0"/>
              <a:t>（清水書院）を出版しました。</a:t>
            </a:r>
            <a:endParaRPr lang="en-US" altLang="ja-JP" dirty="0" smtClean="0"/>
          </a:p>
          <a:p>
            <a:r>
              <a:rPr lang="ja-JP" altLang="ja-JP" dirty="0" smtClean="0"/>
              <a:t>現在</a:t>
            </a:r>
            <a:r>
              <a:rPr lang="ja-JP" altLang="ja-JP" dirty="0"/>
              <a:t>、高校生の意識調査の検討、「倫理」教育に関する書籍の発行準備などに取り組んでいます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ホームページ、ブログを運用しています。研究会案内のほか、紀要論文の一部、</a:t>
            </a:r>
            <a:r>
              <a:rPr lang="en-US" altLang="ja-JP" dirty="0" smtClean="0"/>
              <a:t>『</a:t>
            </a:r>
            <a:r>
              <a:rPr lang="ja-JP" altLang="en-US" dirty="0" smtClean="0"/>
              <a:t>都倫研紀要</a:t>
            </a:r>
            <a:r>
              <a:rPr lang="en-US" altLang="ja-JP" dirty="0" smtClean="0"/>
              <a:t>』</a:t>
            </a:r>
            <a:r>
              <a:rPr lang="ja-JP" altLang="en-US" dirty="0" smtClean="0"/>
              <a:t>総目次などの資料もあります。</a:t>
            </a:r>
            <a:endParaRPr lang="ja-JP" altLang="ja-JP" dirty="0"/>
          </a:p>
          <a:p>
            <a:endParaRPr lang="ja-JP" altLang="ja-JP" dirty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137</TotalTime>
  <Words>930</Words>
  <Application>Microsoft Office PowerPoint</Application>
  <PresentationFormat>画面に合わせる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テクノロジー</vt:lpstr>
      <vt:lpstr>東京都高等学校公民科 「倫理」「現代社会」研究会</vt:lpstr>
      <vt:lpstr>特徴</vt:lpstr>
      <vt:lpstr>主な研究活動</vt:lpstr>
      <vt:lpstr>（２）学術講演</vt:lpstr>
      <vt:lpstr>（近年の主な講演） 順不同・敬称略、所属は当時</vt:lpstr>
      <vt:lpstr>（３）読書会</vt:lpstr>
      <vt:lpstr>（４）実践交流</vt:lpstr>
      <vt:lpstr>（５）研究紀要</vt:lpstr>
      <vt:lpstr>（６）その他</vt:lpstr>
      <vt:lpstr>＊お問い合わせ＊</vt:lpstr>
    </vt:vector>
  </TitlesOfParts>
  <Company>MouseComputer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東京都高等学校公民科「倫理」「現代社会」研究会</dc:title>
  <dc:creator>Michiaki</dc:creator>
  <cp:lastModifiedBy>Michiaki</cp:lastModifiedBy>
  <cp:revision>17</cp:revision>
  <dcterms:created xsi:type="dcterms:W3CDTF">2014-09-22T03:41:47Z</dcterms:created>
  <dcterms:modified xsi:type="dcterms:W3CDTF">2016-09-14T05:40:02Z</dcterms:modified>
</cp:coreProperties>
</file>